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870F1-12B8-422B-BC5C-713F62133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D3F76-3037-4D90-8CD3-337DE1D39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DC165-751A-47D1-8657-494DBE0EE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4CE7-DC0F-4789-905C-FCC5BAA16FFC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78767-B60D-4163-8AC0-5EA5B41B7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E6291-D55E-41EF-BB87-F45C12FB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D39E-9D2B-4338-ACD3-DA30BE53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9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FA247-EB5F-436E-ABC8-889A76786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7DB7E-8AA1-4141-9F33-DF10B296F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9EA0D-E283-437C-ADC4-F9F115248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4CE7-DC0F-4789-905C-FCC5BAA16FFC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778E7-2162-4A07-B531-B43BF600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79403-669C-43BD-BD30-255752E73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D39E-9D2B-4338-ACD3-DA30BE53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0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CB9CA5-2CCF-42E1-A1AB-FEE791676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A4FBB2-998E-486B-AA11-570B6332F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61D2D-A822-4AD0-8C6A-407AFE790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4CE7-DC0F-4789-905C-FCC5BAA16FFC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A2369-8252-48C2-965C-26A04ADC0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CFA82-781B-4E86-94F4-E081F642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D39E-9D2B-4338-ACD3-DA30BE53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4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F416-8E6F-4F2F-943F-D74BAE23B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32F9C-8A19-4724-8434-D0EE7BDC1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A031D-79FE-4168-AB4B-3BC08EA75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4CE7-DC0F-4789-905C-FCC5BAA16FFC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A0A74-67F1-41DE-9E65-5AA8CF674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53824-68BD-4895-B63A-DD6239158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D39E-9D2B-4338-ACD3-DA30BE53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9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E0F1-80C2-49CE-9182-CF34F7AB6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93C97-CF51-47FB-9ACC-8A5233AFA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358E9-B7C6-4DB8-8C34-FDC2C891E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4CE7-DC0F-4789-905C-FCC5BAA16FFC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A9F3B-5D38-4B68-A834-E0E755BE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1B855-424E-4620-A8DE-3DED62962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D39E-9D2B-4338-ACD3-DA30BE53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3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074F-597D-460D-B44A-958551866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375A-BEBF-422D-9C07-9812FC91D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83741-5DD0-4F02-944F-28F4B3A6A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F90E2-4D14-4195-A222-D2DA0657F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4CE7-DC0F-4789-905C-FCC5BAA16FFC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4CDD14-90C0-4F4B-902D-71C919BE8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769EB-0005-4D82-AE78-08C8CD81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D39E-9D2B-4338-ACD3-DA30BE53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2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192CC-9156-48ED-A417-76AB2B39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F67AA-D642-4EB4-AEC2-855013267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41CEA-100F-44EE-9317-F34EB4063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A1F8FE-23D1-4051-A5A0-4EE4F19D4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8D53F4-CDF0-481A-A023-B54ED002EC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0B5E14-BA5E-4CC2-BB7C-7785D97F6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4CE7-DC0F-4789-905C-FCC5BAA16FFC}" type="datetimeFigureOut">
              <a:rPr lang="en-US" smtClean="0"/>
              <a:t>8/3/22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B6D1DC-D8DD-414F-AA40-B2A64D688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24DF9-3624-4BBC-B135-122452A7E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D39E-9D2B-4338-ACD3-DA30BE53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1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A1D3-965C-48F1-B7F2-02C1F1AE0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EF4221-841E-4F2E-82F7-2DFA5EB08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4CE7-DC0F-4789-905C-FCC5BAA16FFC}" type="datetimeFigureOut">
              <a:rPr lang="en-US" smtClean="0"/>
              <a:t>8/3/22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E6322-F0BB-4057-ACF0-9CDE04DCE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75874-B98B-47A8-A1C6-2EF4FB690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D39E-9D2B-4338-ACD3-DA30BE53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5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1EE6EA-9591-435C-9CEB-33898992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4CE7-DC0F-4789-905C-FCC5BAA16FFC}" type="datetimeFigureOut">
              <a:rPr lang="en-US" smtClean="0"/>
              <a:t>8/3/22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3B7941-337E-492F-B101-CA68AB418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226BB-F003-4D4D-8152-3F2122C75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D39E-9D2B-4338-ACD3-DA30BE53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3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B9C92-D657-4252-80B3-2F3CE20AF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5AD32-F3F7-408D-9431-1CAA2EB2E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DA0DF-935D-41E7-AA40-AE1A96D84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260620-481C-48A3-BD30-A62BC0510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4CE7-DC0F-4789-905C-FCC5BAA16FFC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37B3C-11C4-43B6-8E98-16A569277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C61DD-F5E3-4190-84B7-D0FE27D14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D39E-9D2B-4338-ACD3-DA30BE53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2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E0964-34D5-4E29-9922-12F13CE47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63D63A-508B-453E-94FE-AD4A14B358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FC251-49D0-4359-BC66-C5EE5DB6C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ACDD2-F50D-4688-BA78-DC2737936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4CE7-DC0F-4789-905C-FCC5BAA16FFC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A1B8F-F2A0-429E-AD02-00CC23F5A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7D6B9-CEE6-4CBD-A738-128FF0071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D39E-9D2B-4338-ACD3-DA30BE53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2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03CA9-D328-4534-AEBE-79F9012C3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E01C4-F4A4-4B54-B183-00FF99ADB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CC65B-6EE9-4875-AB6C-001AB6F4F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4CE7-DC0F-4789-905C-FCC5BAA16FFC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1C0F7-8CAB-41FA-B8C8-005779BAE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8B92C-F170-43C1-8382-65F08E4EE8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8D39E-9D2B-4338-ACD3-DA30BE53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9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86E2FD-01A2-48EC-A266-167C3CC57282}"/>
              </a:ext>
            </a:extLst>
          </p:cNvPr>
          <p:cNvPicPr/>
          <p:nvPr/>
        </p:nvPicPr>
        <p:blipFill rotWithShape="1">
          <a:blip r:embed="rId2"/>
          <a:srcRect t="11102"/>
          <a:stretch/>
        </p:blipFill>
        <p:spPr>
          <a:xfrm>
            <a:off x="573315" y="1013460"/>
            <a:ext cx="11016342" cy="573568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A5B3E33-F92E-4A17-A0A7-AEED41AE5EC3}"/>
              </a:ext>
            </a:extLst>
          </p:cNvPr>
          <p:cNvSpPr txBox="1">
            <a:spLocks/>
          </p:cNvSpPr>
          <p:nvPr/>
        </p:nvSpPr>
        <p:spPr>
          <a:xfrm>
            <a:off x="838200" y="108857"/>
            <a:ext cx="10515600" cy="95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EE 2450 – Embedded System Programming 1: Course Structure</a:t>
            </a:r>
          </a:p>
        </p:txBody>
      </p:sp>
    </p:spTree>
    <p:extLst>
      <p:ext uri="{BB962C8B-B14F-4D97-AF65-F5344CB8AC3E}">
        <p14:creationId xmlns:p14="http://schemas.microsoft.com/office/powerpoint/2010/main" val="3350066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97B71-D8BB-47AF-846B-33686C606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2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EE 2450 - Learning Activities to Engage Students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EAE4747-4C6D-422A-9ACC-97C7C25A18F7}"/>
              </a:ext>
            </a:extLst>
          </p:cNvPr>
          <p:cNvSpPr/>
          <p:nvPr/>
        </p:nvSpPr>
        <p:spPr>
          <a:xfrm>
            <a:off x="1042988" y="1628772"/>
            <a:ext cx="2736056" cy="146446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C9CACAC-5EA7-4397-A502-7BAE2E884C92}"/>
              </a:ext>
            </a:extLst>
          </p:cNvPr>
          <p:cNvSpPr/>
          <p:nvPr/>
        </p:nvSpPr>
        <p:spPr>
          <a:xfrm>
            <a:off x="1047748" y="4948986"/>
            <a:ext cx="2736056" cy="18161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1B8FB14-F61B-429F-A3A0-F8950DF0EBF1}"/>
              </a:ext>
            </a:extLst>
          </p:cNvPr>
          <p:cNvSpPr txBox="1"/>
          <p:nvPr/>
        </p:nvSpPr>
        <p:spPr>
          <a:xfrm>
            <a:off x="1042988" y="1095105"/>
            <a:ext cx="2964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/>
              <a:t>Before</a:t>
            </a:r>
            <a:r>
              <a:rPr lang="en-US" sz="2800" b="1" u="sng" dirty="0"/>
              <a:t> – In Person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2AC6C0-E434-40BF-951D-632241F3EFC2}"/>
              </a:ext>
            </a:extLst>
          </p:cNvPr>
          <p:cNvSpPr txBox="1"/>
          <p:nvPr/>
        </p:nvSpPr>
        <p:spPr>
          <a:xfrm>
            <a:off x="1165860" y="1691640"/>
            <a:ext cx="24917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Note Taking</a:t>
            </a:r>
          </a:p>
          <a:p>
            <a:r>
              <a:rPr lang="en-US" sz="2000" b="1" dirty="0"/>
              <a:t>- Cornell Notes</a:t>
            </a:r>
          </a:p>
          <a:p>
            <a:r>
              <a:rPr lang="en-US" sz="2000" b="1" dirty="0"/>
              <a:t>- Notes from reading</a:t>
            </a:r>
          </a:p>
          <a:p>
            <a:r>
              <a:rPr lang="en-US" sz="2000" b="1" dirty="0"/>
              <a:t>- Review w/ partner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1C979BF-27ED-4FC8-AE89-9BE4814B56DB}"/>
              </a:ext>
            </a:extLst>
          </p:cNvPr>
          <p:cNvGrpSpPr/>
          <p:nvPr/>
        </p:nvGrpSpPr>
        <p:grpSpPr>
          <a:xfrm>
            <a:off x="1052509" y="3194660"/>
            <a:ext cx="2736056" cy="1754326"/>
            <a:chOff x="1052509" y="3194660"/>
            <a:chExt cx="2736056" cy="1754326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A96450CB-4922-4E8D-BDE2-11BCAE123D2D}"/>
                </a:ext>
              </a:extLst>
            </p:cNvPr>
            <p:cNvSpPr/>
            <p:nvPr/>
          </p:nvSpPr>
          <p:spPr>
            <a:xfrm>
              <a:off x="1052509" y="3200401"/>
              <a:ext cx="2736056" cy="165973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13A1216-DD80-4912-A602-A381B71F6C55}"/>
                </a:ext>
              </a:extLst>
            </p:cNvPr>
            <p:cNvSpPr txBox="1"/>
            <p:nvPr/>
          </p:nvSpPr>
          <p:spPr>
            <a:xfrm>
              <a:off x="1171336" y="3194660"/>
              <a:ext cx="259818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Board Quiz</a:t>
              </a:r>
            </a:p>
            <a:p>
              <a:r>
                <a:rPr lang="en-US" sz="2000" b="1" dirty="0"/>
                <a:t>- Concept review</a:t>
              </a:r>
            </a:p>
            <a:p>
              <a:r>
                <a:rPr lang="en-US" sz="2000" b="1" dirty="0"/>
                <a:t>- On small whiteboard</a:t>
              </a:r>
            </a:p>
            <a:p>
              <a:r>
                <a:rPr lang="en-US" sz="2000" b="1" dirty="0"/>
                <a:t>- With partner</a:t>
              </a:r>
            </a:p>
            <a:p>
              <a:r>
                <a:rPr lang="en-US" sz="2000" b="1" dirty="0"/>
                <a:t>- Participation points</a:t>
              </a: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C926E0A9-07F9-4EE3-A944-1462A2963E09}"/>
              </a:ext>
            </a:extLst>
          </p:cNvPr>
          <p:cNvSpPr txBox="1"/>
          <p:nvPr/>
        </p:nvSpPr>
        <p:spPr>
          <a:xfrm>
            <a:off x="1073357" y="5003097"/>
            <a:ext cx="269986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Practice Programs</a:t>
            </a:r>
          </a:p>
          <a:p>
            <a:r>
              <a:rPr lang="en-US" b="1" dirty="0"/>
              <a:t>- More/Simple programs</a:t>
            </a:r>
          </a:p>
          <a:p>
            <a:r>
              <a:rPr lang="en-US" sz="2000" b="1" dirty="0"/>
              <a:t>- Paired programming</a:t>
            </a:r>
          </a:p>
          <a:p>
            <a:r>
              <a:rPr lang="en-US" sz="2000" b="1" dirty="0"/>
              <a:t>- In </a:t>
            </a:r>
            <a:r>
              <a:rPr lang="en-US" sz="2000" b="1" dirty="0" err="1"/>
              <a:t>zyBooks</a:t>
            </a:r>
            <a:r>
              <a:rPr lang="en-US" sz="2000" b="1" dirty="0"/>
              <a:t> </a:t>
            </a:r>
            <a:r>
              <a:rPr lang="en-US" sz="2000" b="1" dirty="0" err="1"/>
              <a:t>zyLabs</a:t>
            </a:r>
            <a:endParaRPr lang="en-US" sz="2000" b="1" dirty="0"/>
          </a:p>
          <a:p>
            <a:r>
              <a:rPr lang="en-US" sz="2000" b="1" dirty="0"/>
              <a:t>- Graded automatically</a:t>
            </a:r>
          </a:p>
        </p:txBody>
      </p:sp>
      <p:pic>
        <p:nvPicPr>
          <p:cNvPr id="60" name="Graphic 59" descr="Stopwatch">
            <a:extLst>
              <a:ext uri="{FF2B5EF4-FFF2-40B4-BE49-F238E27FC236}">
                <a16:creationId xmlns:a16="http://schemas.microsoft.com/office/drawing/2014/main" id="{CD98FEBD-A9C1-431A-BF36-488AAAFB3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11206" y="5508344"/>
            <a:ext cx="651498" cy="651498"/>
          </a:xfrm>
          <a:prstGeom prst="rect">
            <a:avLst/>
          </a:prstGeom>
        </p:spPr>
      </p:pic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6876C07-EFB0-436B-BBFA-CA6FD99DD80F}"/>
              </a:ext>
            </a:extLst>
          </p:cNvPr>
          <p:cNvCxnSpPr>
            <a:cxnSpLocks/>
          </p:cNvCxnSpPr>
          <p:nvPr/>
        </p:nvCxnSpPr>
        <p:spPr>
          <a:xfrm>
            <a:off x="790569" y="2770897"/>
            <a:ext cx="341329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609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97B71-D8BB-47AF-846B-33686C606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2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EE 2450 - Learning Activities to Engage Students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EAE4747-4C6D-422A-9ACC-97C7C25A18F7}"/>
              </a:ext>
            </a:extLst>
          </p:cNvPr>
          <p:cNvSpPr/>
          <p:nvPr/>
        </p:nvSpPr>
        <p:spPr>
          <a:xfrm>
            <a:off x="1042988" y="1628772"/>
            <a:ext cx="2736056" cy="146446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C9CACAC-5EA7-4397-A502-7BAE2E884C92}"/>
              </a:ext>
            </a:extLst>
          </p:cNvPr>
          <p:cNvSpPr/>
          <p:nvPr/>
        </p:nvSpPr>
        <p:spPr>
          <a:xfrm>
            <a:off x="1047748" y="4948986"/>
            <a:ext cx="2736056" cy="18161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1B8FB14-F61B-429F-A3A0-F8950DF0EBF1}"/>
              </a:ext>
            </a:extLst>
          </p:cNvPr>
          <p:cNvSpPr txBox="1"/>
          <p:nvPr/>
        </p:nvSpPr>
        <p:spPr>
          <a:xfrm>
            <a:off x="1042988" y="1095105"/>
            <a:ext cx="2964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/>
              <a:t>Before</a:t>
            </a:r>
            <a:r>
              <a:rPr lang="en-US" sz="2800" b="1" u="sng" dirty="0"/>
              <a:t> – In Person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2AC6C0-E434-40BF-951D-632241F3EFC2}"/>
              </a:ext>
            </a:extLst>
          </p:cNvPr>
          <p:cNvSpPr txBox="1"/>
          <p:nvPr/>
        </p:nvSpPr>
        <p:spPr>
          <a:xfrm>
            <a:off x="1165860" y="1691640"/>
            <a:ext cx="24917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Note Taking</a:t>
            </a:r>
          </a:p>
          <a:p>
            <a:r>
              <a:rPr lang="en-US" sz="2000" b="1" dirty="0"/>
              <a:t>- Cornell Notes</a:t>
            </a:r>
          </a:p>
          <a:p>
            <a:r>
              <a:rPr lang="en-US" sz="2000" b="1" dirty="0"/>
              <a:t>- Notes from reading</a:t>
            </a:r>
          </a:p>
          <a:p>
            <a:r>
              <a:rPr lang="en-US" sz="2000" b="1" dirty="0"/>
              <a:t>- Review w/ partner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1C979BF-27ED-4FC8-AE89-9BE4814B56DB}"/>
              </a:ext>
            </a:extLst>
          </p:cNvPr>
          <p:cNvGrpSpPr/>
          <p:nvPr/>
        </p:nvGrpSpPr>
        <p:grpSpPr>
          <a:xfrm>
            <a:off x="1052509" y="3194660"/>
            <a:ext cx="2736056" cy="1754326"/>
            <a:chOff x="1052509" y="3194660"/>
            <a:chExt cx="2736056" cy="1754326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A96450CB-4922-4E8D-BDE2-11BCAE123D2D}"/>
                </a:ext>
              </a:extLst>
            </p:cNvPr>
            <p:cNvSpPr/>
            <p:nvPr/>
          </p:nvSpPr>
          <p:spPr>
            <a:xfrm>
              <a:off x="1052509" y="3200401"/>
              <a:ext cx="2736056" cy="165973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13A1216-DD80-4912-A602-A381B71F6C55}"/>
                </a:ext>
              </a:extLst>
            </p:cNvPr>
            <p:cNvSpPr txBox="1"/>
            <p:nvPr/>
          </p:nvSpPr>
          <p:spPr>
            <a:xfrm>
              <a:off x="1171336" y="3194660"/>
              <a:ext cx="259818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Board Quiz</a:t>
              </a:r>
            </a:p>
            <a:p>
              <a:r>
                <a:rPr lang="en-US" sz="2000" b="1" dirty="0"/>
                <a:t>- Concept review</a:t>
              </a:r>
            </a:p>
            <a:p>
              <a:r>
                <a:rPr lang="en-US" sz="2000" b="1" dirty="0"/>
                <a:t>- On small whiteboard</a:t>
              </a:r>
            </a:p>
            <a:p>
              <a:r>
                <a:rPr lang="en-US" sz="2000" b="1" dirty="0"/>
                <a:t>- With partner</a:t>
              </a:r>
            </a:p>
            <a:p>
              <a:r>
                <a:rPr lang="en-US" sz="2000" b="1" dirty="0"/>
                <a:t>- Participation points</a:t>
              </a: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C926E0A9-07F9-4EE3-A944-1462A2963E09}"/>
              </a:ext>
            </a:extLst>
          </p:cNvPr>
          <p:cNvSpPr txBox="1"/>
          <p:nvPr/>
        </p:nvSpPr>
        <p:spPr>
          <a:xfrm>
            <a:off x="1073357" y="5003097"/>
            <a:ext cx="269986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Practice Programs</a:t>
            </a:r>
          </a:p>
          <a:p>
            <a:r>
              <a:rPr lang="en-US" b="1" dirty="0"/>
              <a:t>- More/Simple programs</a:t>
            </a:r>
          </a:p>
          <a:p>
            <a:r>
              <a:rPr lang="en-US" sz="2000" b="1" dirty="0"/>
              <a:t>- Paired programming</a:t>
            </a:r>
          </a:p>
          <a:p>
            <a:r>
              <a:rPr lang="en-US" sz="2000" b="1" dirty="0"/>
              <a:t>- In </a:t>
            </a:r>
            <a:r>
              <a:rPr lang="en-US" sz="2000" b="1" dirty="0" err="1"/>
              <a:t>zyBooks</a:t>
            </a:r>
            <a:r>
              <a:rPr lang="en-US" sz="2000" b="1" dirty="0"/>
              <a:t> </a:t>
            </a:r>
            <a:r>
              <a:rPr lang="en-US" sz="2000" b="1" dirty="0" err="1"/>
              <a:t>zyLabs</a:t>
            </a:r>
            <a:endParaRPr lang="en-US" sz="2000" b="1" dirty="0"/>
          </a:p>
          <a:p>
            <a:r>
              <a:rPr lang="en-US" sz="2000" b="1" dirty="0"/>
              <a:t>- Graded automatically</a:t>
            </a:r>
          </a:p>
        </p:txBody>
      </p:sp>
      <p:pic>
        <p:nvPicPr>
          <p:cNvPr id="60" name="Graphic 59" descr="Stopwatch">
            <a:extLst>
              <a:ext uri="{FF2B5EF4-FFF2-40B4-BE49-F238E27FC236}">
                <a16:creationId xmlns:a16="http://schemas.microsoft.com/office/drawing/2014/main" id="{CD98FEBD-A9C1-431A-BF36-488AAAFB3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11206" y="5508344"/>
            <a:ext cx="651498" cy="651498"/>
          </a:xfrm>
          <a:prstGeom prst="rect">
            <a:avLst/>
          </a:prstGeom>
        </p:spPr>
      </p:pic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6876C07-EFB0-436B-BBFA-CA6FD99DD80F}"/>
              </a:ext>
            </a:extLst>
          </p:cNvPr>
          <p:cNvCxnSpPr>
            <a:cxnSpLocks/>
          </p:cNvCxnSpPr>
          <p:nvPr/>
        </p:nvCxnSpPr>
        <p:spPr>
          <a:xfrm>
            <a:off x="790569" y="2770897"/>
            <a:ext cx="341329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8D989E4D-6596-4B7B-BE9E-329895543D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4230" y="1040034"/>
            <a:ext cx="5510760" cy="2632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24DE4E-97A6-4237-B7F4-F7B7EBF82D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0340" y="3942231"/>
            <a:ext cx="5376561" cy="27550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7895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97B71-D8BB-47AF-846B-33686C606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2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EE 2450 - Learning Activities to Engage Students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EAE4747-4C6D-422A-9ACC-97C7C25A18F7}"/>
              </a:ext>
            </a:extLst>
          </p:cNvPr>
          <p:cNvSpPr/>
          <p:nvPr/>
        </p:nvSpPr>
        <p:spPr>
          <a:xfrm>
            <a:off x="1042988" y="1628772"/>
            <a:ext cx="2736056" cy="146446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7E04CA-001E-4F69-91EC-623CC60D205A}"/>
              </a:ext>
            </a:extLst>
          </p:cNvPr>
          <p:cNvSpPr/>
          <p:nvPr/>
        </p:nvSpPr>
        <p:spPr>
          <a:xfrm>
            <a:off x="4727972" y="1628771"/>
            <a:ext cx="2736056" cy="146446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C9CACAC-5EA7-4397-A502-7BAE2E884C92}"/>
              </a:ext>
            </a:extLst>
          </p:cNvPr>
          <p:cNvSpPr/>
          <p:nvPr/>
        </p:nvSpPr>
        <p:spPr>
          <a:xfrm>
            <a:off x="1047748" y="4948986"/>
            <a:ext cx="2736056" cy="18161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1B8FB14-F61B-429F-A3A0-F8950DF0EBF1}"/>
              </a:ext>
            </a:extLst>
          </p:cNvPr>
          <p:cNvSpPr txBox="1"/>
          <p:nvPr/>
        </p:nvSpPr>
        <p:spPr>
          <a:xfrm>
            <a:off x="1042988" y="1095105"/>
            <a:ext cx="2964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/>
              <a:t>Before</a:t>
            </a:r>
            <a:r>
              <a:rPr lang="en-US" sz="2800" b="1" u="sng" dirty="0"/>
              <a:t> – In Person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4D9151-E5D7-4694-BB78-7E0606367239}"/>
              </a:ext>
            </a:extLst>
          </p:cNvPr>
          <p:cNvSpPr txBox="1"/>
          <p:nvPr/>
        </p:nvSpPr>
        <p:spPr>
          <a:xfrm>
            <a:off x="4836791" y="1079826"/>
            <a:ext cx="2964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/>
              <a:t>After</a:t>
            </a:r>
            <a:r>
              <a:rPr lang="en-US" sz="2800" b="1" u="sng" dirty="0"/>
              <a:t> – Remote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2AC6C0-E434-40BF-951D-632241F3EFC2}"/>
              </a:ext>
            </a:extLst>
          </p:cNvPr>
          <p:cNvSpPr txBox="1"/>
          <p:nvPr/>
        </p:nvSpPr>
        <p:spPr>
          <a:xfrm>
            <a:off x="1165860" y="1691640"/>
            <a:ext cx="24917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Note Taking</a:t>
            </a:r>
          </a:p>
          <a:p>
            <a:r>
              <a:rPr lang="en-US" sz="2000" b="1" dirty="0"/>
              <a:t>- Cornell Notes</a:t>
            </a:r>
          </a:p>
          <a:p>
            <a:r>
              <a:rPr lang="en-US" sz="2000" b="1" dirty="0"/>
              <a:t>- Notes from reading</a:t>
            </a:r>
          </a:p>
          <a:p>
            <a:r>
              <a:rPr lang="en-US" sz="2000" b="1" dirty="0"/>
              <a:t>- Review w/ partner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C4FB46-86D5-4D4A-9FCD-FBA6A986A57B}"/>
              </a:ext>
            </a:extLst>
          </p:cNvPr>
          <p:cNvSpPr txBox="1"/>
          <p:nvPr/>
        </p:nvSpPr>
        <p:spPr>
          <a:xfrm>
            <a:off x="4813931" y="1729740"/>
            <a:ext cx="2493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Note Taking</a:t>
            </a:r>
          </a:p>
          <a:p>
            <a:r>
              <a:rPr lang="en-US" sz="2400" b="1" dirty="0"/>
              <a:t>- </a:t>
            </a:r>
            <a:r>
              <a:rPr lang="en-US" sz="2000" b="1" dirty="0"/>
              <a:t>Wasn’t discussed</a:t>
            </a:r>
            <a:endParaRPr lang="en-US" sz="2400" b="1" dirty="0"/>
          </a:p>
          <a:p>
            <a:r>
              <a:rPr lang="en-US" sz="2000" b="1" dirty="0"/>
              <a:t>-  No follow through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1C979BF-27ED-4FC8-AE89-9BE4814B56DB}"/>
              </a:ext>
            </a:extLst>
          </p:cNvPr>
          <p:cNvGrpSpPr/>
          <p:nvPr/>
        </p:nvGrpSpPr>
        <p:grpSpPr>
          <a:xfrm>
            <a:off x="1052509" y="3194660"/>
            <a:ext cx="2736056" cy="1754326"/>
            <a:chOff x="1052509" y="3194660"/>
            <a:chExt cx="2736056" cy="1754326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A96450CB-4922-4E8D-BDE2-11BCAE123D2D}"/>
                </a:ext>
              </a:extLst>
            </p:cNvPr>
            <p:cNvSpPr/>
            <p:nvPr/>
          </p:nvSpPr>
          <p:spPr>
            <a:xfrm>
              <a:off x="1052509" y="3200401"/>
              <a:ext cx="2736056" cy="165973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13A1216-DD80-4912-A602-A381B71F6C55}"/>
                </a:ext>
              </a:extLst>
            </p:cNvPr>
            <p:cNvSpPr txBox="1"/>
            <p:nvPr/>
          </p:nvSpPr>
          <p:spPr>
            <a:xfrm>
              <a:off x="1171336" y="3194660"/>
              <a:ext cx="259818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Board Quiz</a:t>
              </a:r>
            </a:p>
            <a:p>
              <a:r>
                <a:rPr lang="en-US" sz="2000" b="1" dirty="0">
                  <a:solidFill>
                    <a:schemeClr val="accent1"/>
                  </a:solidFill>
                </a:rPr>
                <a:t>- Concept review</a:t>
              </a:r>
            </a:p>
            <a:p>
              <a:r>
                <a:rPr lang="en-US" sz="2000" b="1" dirty="0"/>
                <a:t>- On small whiteboard</a:t>
              </a:r>
            </a:p>
            <a:p>
              <a:r>
                <a:rPr lang="en-US" sz="2000" b="1" dirty="0"/>
                <a:t>- With partner</a:t>
              </a:r>
            </a:p>
            <a:p>
              <a:r>
                <a:rPr lang="en-US" sz="2000" b="1" dirty="0">
                  <a:solidFill>
                    <a:schemeClr val="accent1"/>
                  </a:solidFill>
                </a:rPr>
                <a:t>- Participation points</a:t>
              </a:r>
            </a:p>
          </p:txBody>
        </p:sp>
      </p:grp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CDFA279-141A-44C9-8C7F-4F2001526E32}"/>
              </a:ext>
            </a:extLst>
          </p:cNvPr>
          <p:cNvSpPr/>
          <p:nvPr/>
        </p:nvSpPr>
        <p:spPr>
          <a:xfrm>
            <a:off x="4748253" y="3211287"/>
            <a:ext cx="2736056" cy="165973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ADC985-4EE4-4FA2-A5C7-590990E62A3E}"/>
              </a:ext>
            </a:extLst>
          </p:cNvPr>
          <p:cNvSpPr txBox="1"/>
          <p:nvPr/>
        </p:nvSpPr>
        <p:spPr>
          <a:xfrm>
            <a:off x="4796906" y="3192685"/>
            <a:ext cx="25981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Board Quiz</a:t>
            </a:r>
          </a:p>
          <a:p>
            <a:r>
              <a:rPr lang="en-US" sz="2000" b="1" dirty="0"/>
              <a:t>- Breakout rooms  w/Google Doc (tried Canvas Collaborations)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926E0A9-07F9-4EE3-A944-1462A2963E09}"/>
              </a:ext>
            </a:extLst>
          </p:cNvPr>
          <p:cNvSpPr txBox="1"/>
          <p:nvPr/>
        </p:nvSpPr>
        <p:spPr>
          <a:xfrm>
            <a:off x="1073357" y="5003097"/>
            <a:ext cx="269986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Practice Programs</a:t>
            </a:r>
          </a:p>
          <a:p>
            <a:r>
              <a:rPr lang="en-US" b="1" dirty="0"/>
              <a:t>- More/Simple programs</a:t>
            </a:r>
          </a:p>
          <a:p>
            <a:r>
              <a:rPr lang="en-US" b="1" dirty="0"/>
              <a:t>- Paired programming</a:t>
            </a:r>
          </a:p>
          <a:p>
            <a:r>
              <a:rPr lang="en-US" b="1" dirty="0">
                <a:solidFill>
                  <a:schemeClr val="accent1"/>
                </a:solidFill>
              </a:rPr>
              <a:t>- In </a:t>
            </a:r>
            <a:r>
              <a:rPr lang="en-US" b="1" dirty="0" err="1">
                <a:solidFill>
                  <a:schemeClr val="accent1"/>
                </a:solidFill>
              </a:rPr>
              <a:t>zyBooks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zyLabs</a:t>
            </a:r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- Graded automatically     </a:t>
            </a:r>
          </a:p>
          <a:p>
            <a:r>
              <a:rPr lang="en-US" b="1" dirty="0">
                <a:solidFill>
                  <a:schemeClr val="accent1"/>
                </a:solidFill>
              </a:rPr>
              <a:t>  (participation points)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86BBA983-38D7-49B7-B932-44EDE5BD1A84}"/>
              </a:ext>
            </a:extLst>
          </p:cNvPr>
          <p:cNvSpPr/>
          <p:nvPr/>
        </p:nvSpPr>
        <p:spPr>
          <a:xfrm>
            <a:off x="4748253" y="4994349"/>
            <a:ext cx="2736056" cy="17777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635C693-7D09-477F-89EE-45EA020F9BB3}"/>
              </a:ext>
            </a:extLst>
          </p:cNvPr>
          <p:cNvSpPr txBox="1"/>
          <p:nvPr/>
        </p:nvSpPr>
        <p:spPr>
          <a:xfrm>
            <a:off x="4746068" y="5020353"/>
            <a:ext cx="269986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Practice Programs</a:t>
            </a:r>
          </a:p>
          <a:p>
            <a:r>
              <a:rPr lang="en-US" b="1" dirty="0"/>
              <a:t>- Often ran out of time</a:t>
            </a:r>
          </a:p>
          <a:p>
            <a:r>
              <a:rPr lang="en-US" b="1" dirty="0"/>
              <a:t>- In breakout rooms w/      </a:t>
            </a:r>
          </a:p>
          <a:p>
            <a:r>
              <a:rPr lang="en-US" b="1" dirty="0"/>
              <a:t>  partner</a:t>
            </a:r>
          </a:p>
          <a:p>
            <a:r>
              <a:rPr lang="en-US" sz="2000" b="1" dirty="0"/>
              <a:t>- Solo</a:t>
            </a:r>
            <a:r>
              <a:rPr lang="en-US" b="1" dirty="0"/>
              <a:t> after class</a:t>
            </a:r>
            <a:endParaRPr lang="en-US" sz="2000" b="1" dirty="0"/>
          </a:p>
        </p:txBody>
      </p:sp>
      <p:pic>
        <p:nvPicPr>
          <p:cNvPr id="60" name="Graphic 59" descr="Stopwatch">
            <a:extLst>
              <a:ext uri="{FF2B5EF4-FFF2-40B4-BE49-F238E27FC236}">
                <a16:creationId xmlns:a16="http://schemas.microsoft.com/office/drawing/2014/main" id="{CD98FEBD-A9C1-431A-BF36-488AAAFB3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11206" y="5508344"/>
            <a:ext cx="651498" cy="651498"/>
          </a:xfrm>
          <a:prstGeom prst="rect">
            <a:avLst/>
          </a:prstGeom>
        </p:spPr>
      </p:pic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6876C07-EFB0-436B-BBFA-CA6FD99DD80F}"/>
              </a:ext>
            </a:extLst>
          </p:cNvPr>
          <p:cNvCxnSpPr>
            <a:cxnSpLocks/>
          </p:cNvCxnSpPr>
          <p:nvPr/>
        </p:nvCxnSpPr>
        <p:spPr>
          <a:xfrm>
            <a:off x="790569" y="2770897"/>
            <a:ext cx="341329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F83A897-DE87-432B-B307-E1B3550838EB}"/>
              </a:ext>
            </a:extLst>
          </p:cNvPr>
          <p:cNvCxnSpPr>
            <a:cxnSpLocks/>
          </p:cNvCxnSpPr>
          <p:nvPr/>
        </p:nvCxnSpPr>
        <p:spPr>
          <a:xfrm>
            <a:off x="4409632" y="3151373"/>
            <a:ext cx="341329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280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97B71-D8BB-47AF-846B-33686C606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2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EE 2450 - Learning Activities to Engage Students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EAE4747-4C6D-422A-9ACC-97C7C25A18F7}"/>
              </a:ext>
            </a:extLst>
          </p:cNvPr>
          <p:cNvSpPr/>
          <p:nvPr/>
        </p:nvSpPr>
        <p:spPr>
          <a:xfrm>
            <a:off x="1042988" y="1628772"/>
            <a:ext cx="2736056" cy="146446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08DD99B-E896-4030-AC14-7FE571D31625}"/>
              </a:ext>
            </a:extLst>
          </p:cNvPr>
          <p:cNvSpPr/>
          <p:nvPr/>
        </p:nvSpPr>
        <p:spPr>
          <a:xfrm>
            <a:off x="8398671" y="1649011"/>
            <a:ext cx="2736056" cy="14644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7E04CA-001E-4F69-91EC-623CC60D205A}"/>
              </a:ext>
            </a:extLst>
          </p:cNvPr>
          <p:cNvSpPr/>
          <p:nvPr/>
        </p:nvSpPr>
        <p:spPr>
          <a:xfrm>
            <a:off x="4727972" y="1628771"/>
            <a:ext cx="2736056" cy="146446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C9CACAC-5EA7-4397-A502-7BAE2E884C92}"/>
              </a:ext>
            </a:extLst>
          </p:cNvPr>
          <p:cNvSpPr/>
          <p:nvPr/>
        </p:nvSpPr>
        <p:spPr>
          <a:xfrm>
            <a:off x="1047748" y="4948986"/>
            <a:ext cx="2736056" cy="18161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1B8FB14-F61B-429F-A3A0-F8950DF0EBF1}"/>
              </a:ext>
            </a:extLst>
          </p:cNvPr>
          <p:cNvSpPr txBox="1"/>
          <p:nvPr/>
        </p:nvSpPr>
        <p:spPr>
          <a:xfrm>
            <a:off x="1042988" y="1095105"/>
            <a:ext cx="2964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/>
              <a:t>Before</a:t>
            </a:r>
            <a:r>
              <a:rPr lang="en-US" sz="2800" b="1" u="sng" dirty="0"/>
              <a:t> – In Person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4D9151-E5D7-4694-BB78-7E0606367239}"/>
              </a:ext>
            </a:extLst>
          </p:cNvPr>
          <p:cNvSpPr txBox="1"/>
          <p:nvPr/>
        </p:nvSpPr>
        <p:spPr>
          <a:xfrm>
            <a:off x="4836791" y="1079826"/>
            <a:ext cx="2964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/>
              <a:t>After</a:t>
            </a:r>
            <a:r>
              <a:rPr lang="en-US" sz="2800" b="1" u="sng" dirty="0"/>
              <a:t> – Remote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E75126B-6771-4F18-A4B0-D82BA4025FD6}"/>
              </a:ext>
            </a:extLst>
          </p:cNvPr>
          <p:cNvSpPr txBox="1"/>
          <p:nvPr/>
        </p:nvSpPr>
        <p:spPr>
          <a:xfrm>
            <a:off x="8471531" y="1105185"/>
            <a:ext cx="2964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Planned Remote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2AC6C0-E434-40BF-951D-632241F3EFC2}"/>
              </a:ext>
            </a:extLst>
          </p:cNvPr>
          <p:cNvSpPr txBox="1"/>
          <p:nvPr/>
        </p:nvSpPr>
        <p:spPr>
          <a:xfrm>
            <a:off x="1165860" y="1691640"/>
            <a:ext cx="24917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Note Taking</a:t>
            </a:r>
          </a:p>
          <a:p>
            <a:r>
              <a:rPr lang="en-US" sz="2000" b="1" dirty="0"/>
              <a:t>- Cornell Notes</a:t>
            </a:r>
          </a:p>
          <a:p>
            <a:r>
              <a:rPr lang="en-US" sz="2000" b="1" dirty="0"/>
              <a:t>- Notes from reading</a:t>
            </a:r>
          </a:p>
          <a:p>
            <a:r>
              <a:rPr lang="en-US" sz="2000" b="1" dirty="0"/>
              <a:t>- Review w/ partner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C4FB46-86D5-4D4A-9FCD-FBA6A986A57B}"/>
              </a:ext>
            </a:extLst>
          </p:cNvPr>
          <p:cNvSpPr txBox="1"/>
          <p:nvPr/>
        </p:nvSpPr>
        <p:spPr>
          <a:xfrm>
            <a:off x="4813931" y="1729740"/>
            <a:ext cx="2493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Note Taking</a:t>
            </a:r>
          </a:p>
          <a:p>
            <a:r>
              <a:rPr lang="en-US" sz="2400" b="1" dirty="0"/>
              <a:t>- </a:t>
            </a:r>
            <a:r>
              <a:rPr lang="en-US" sz="2000" b="1" dirty="0"/>
              <a:t>Wasn’t discussed</a:t>
            </a:r>
            <a:endParaRPr lang="en-US" sz="2400" b="1" dirty="0"/>
          </a:p>
          <a:p>
            <a:r>
              <a:rPr lang="en-US" sz="2000" b="1" dirty="0"/>
              <a:t>-  No follow through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1CE3730-7FD9-4435-A854-638C5A53A378}"/>
              </a:ext>
            </a:extLst>
          </p:cNvPr>
          <p:cNvSpPr txBox="1"/>
          <p:nvPr/>
        </p:nvSpPr>
        <p:spPr>
          <a:xfrm>
            <a:off x="8437241" y="1684880"/>
            <a:ext cx="25584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Note Taking</a:t>
            </a:r>
          </a:p>
          <a:p>
            <a:r>
              <a:rPr lang="en-US" sz="2000" b="1" dirty="0"/>
              <a:t>- 5 Methods (Video)</a:t>
            </a:r>
          </a:p>
          <a:p>
            <a:r>
              <a:rPr lang="en-US" sz="2000" b="1" dirty="0"/>
              <a:t>- Discussion Board   </a:t>
            </a:r>
          </a:p>
          <a:p>
            <a:r>
              <a:rPr lang="en-US" sz="2000" b="1" dirty="0"/>
              <a:t>  Activity (3/semester)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6360159-FB5A-4F01-9BF0-51B504C095A6}"/>
              </a:ext>
            </a:extLst>
          </p:cNvPr>
          <p:cNvGrpSpPr/>
          <p:nvPr/>
        </p:nvGrpSpPr>
        <p:grpSpPr>
          <a:xfrm rot="1571040">
            <a:off x="10576533" y="1332071"/>
            <a:ext cx="1731652" cy="1464469"/>
            <a:chOff x="10927080" y="998220"/>
            <a:chExt cx="1247755" cy="982980"/>
          </a:xfrm>
        </p:grpSpPr>
        <p:sp>
          <p:nvSpPr>
            <p:cNvPr id="31" name="Star: 5 Points 30">
              <a:extLst>
                <a:ext uri="{FF2B5EF4-FFF2-40B4-BE49-F238E27FC236}">
                  <a16:creationId xmlns:a16="http://schemas.microsoft.com/office/drawing/2014/main" id="{18E2672C-CDD5-4183-9297-56F8859166BE}"/>
                </a:ext>
              </a:extLst>
            </p:cNvPr>
            <p:cNvSpPr/>
            <p:nvPr/>
          </p:nvSpPr>
          <p:spPr>
            <a:xfrm>
              <a:off x="10927080" y="998220"/>
              <a:ext cx="1142290" cy="982980"/>
            </a:xfrm>
            <a:prstGeom prst="star5">
              <a:avLst>
                <a:gd name="adj" fmla="val 28223"/>
                <a:gd name="hf" fmla="val 105146"/>
                <a:gd name="vf" fmla="val 110557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AFDEB49-62EB-4B4E-846A-EFE57E53DD7E}"/>
                </a:ext>
              </a:extLst>
            </p:cNvPr>
            <p:cNvSpPr txBox="1"/>
            <p:nvPr/>
          </p:nvSpPr>
          <p:spPr>
            <a:xfrm>
              <a:off x="11101848" y="1299420"/>
              <a:ext cx="1072987" cy="475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Mulligan</a:t>
              </a:r>
            </a:p>
            <a:p>
              <a:r>
                <a:rPr lang="en-US" sz="1600" b="1" dirty="0"/>
                <a:t> </a:t>
              </a:r>
              <a:r>
                <a:rPr lang="en-US" b="1" dirty="0"/>
                <a:t>Gift Card</a:t>
              </a:r>
              <a:endParaRPr lang="en-US" sz="1600" b="1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1C979BF-27ED-4FC8-AE89-9BE4814B56DB}"/>
              </a:ext>
            </a:extLst>
          </p:cNvPr>
          <p:cNvGrpSpPr/>
          <p:nvPr/>
        </p:nvGrpSpPr>
        <p:grpSpPr>
          <a:xfrm>
            <a:off x="1052509" y="3194660"/>
            <a:ext cx="2736056" cy="1754326"/>
            <a:chOff x="1052509" y="3194660"/>
            <a:chExt cx="2736056" cy="1754326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A96450CB-4922-4E8D-BDE2-11BCAE123D2D}"/>
                </a:ext>
              </a:extLst>
            </p:cNvPr>
            <p:cNvSpPr/>
            <p:nvPr/>
          </p:nvSpPr>
          <p:spPr>
            <a:xfrm>
              <a:off x="1052509" y="3200401"/>
              <a:ext cx="2736056" cy="165973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13A1216-DD80-4912-A602-A381B71F6C55}"/>
                </a:ext>
              </a:extLst>
            </p:cNvPr>
            <p:cNvSpPr txBox="1"/>
            <p:nvPr/>
          </p:nvSpPr>
          <p:spPr>
            <a:xfrm>
              <a:off x="1171336" y="3194660"/>
              <a:ext cx="259818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Board Quiz</a:t>
              </a:r>
            </a:p>
            <a:p>
              <a:r>
                <a:rPr lang="en-US" sz="2000" b="1" dirty="0">
                  <a:solidFill>
                    <a:schemeClr val="accent1"/>
                  </a:solidFill>
                </a:rPr>
                <a:t>- Concept review</a:t>
              </a:r>
            </a:p>
            <a:p>
              <a:r>
                <a:rPr lang="en-US" sz="2000" b="1" dirty="0"/>
                <a:t>- On small whiteboard</a:t>
              </a:r>
            </a:p>
            <a:p>
              <a:r>
                <a:rPr lang="en-US" sz="2000" b="1" dirty="0"/>
                <a:t>- With partner</a:t>
              </a:r>
            </a:p>
            <a:p>
              <a:r>
                <a:rPr lang="en-US" sz="2000" b="1" dirty="0">
                  <a:solidFill>
                    <a:schemeClr val="accent1"/>
                  </a:solidFill>
                </a:rPr>
                <a:t>- Participation points</a:t>
              </a:r>
            </a:p>
          </p:txBody>
        </p:sp>
      </p:grp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CDFA279-141A-44C9-8C7F-4F2001526E32}"/>
              </a:ext>
            </a:extLst>
          </p:cNvPr>
          <p:cNvSpPr/>
          <p:nvPr/>
        </p:nvSpPr>
        <p:spPr>
          <a:xfrm>
            <a:off x="4748253" y="3211287"/>
            <a:ext cx="2736056" cy="165973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ADC985-4EE4-4FA2-A5C7-590990E62A3E}"/>
              </a:ext>
            </a:extLst>
          </p:cNvPr>
          <p:cNvSpPr txBox="1"/>
          <p:nvPr/>
        </p:nvSpPr>
        <p:spPr>
          <a:xfrm>
            <a:off x="4796906" y="3192685"/>
            <a:ext cx="25981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Board Quiz</a:t>
            </a:r>
          </a:p>
          <a:p>
            <a:r>
              <a:rPr lang="en-US" sz="2000" b="1" dirty="0"/>
              <a:t>- Breakout rooms w/Google Doc (tried Canvas Collaborations)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8C3F5F75-096B-4CE4-828C-6DC294D19676}"/>
              </a:ext>
            </a:extLst>
          </p:cNvPr>
          <p:cNvSpPr/>
          <p:nvPr/>
        </p:nvSpPr>
        <p:spPr>
          <a:xfrm>
            <a:off x="8438649" y="3214157"/>
            <a:ext cx="2736056" cy="165973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8D35E76-4445-475C-8BA5-C2917FA28DDE}"/>
              </a:ext>
            </a:extLst>
          </p:cNvPr>
          <p:cNvSpPr txBox="1"/>
          <p:nvPr/>
        </p:nvSpPr>
        <p:spPr>
          <a:xfrm>
            <a:off x="8500931" y="3223096"/>
            <a:ext cx="25981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Canvas Practice Quiz</a:t>
            </a:r>
          </a:p>
          <a:p>
            <a:r>
              <a:rPr lang="en-US" sz="2000" b="1" dirty="0"/>
              <a:t>- Concept review</a:t>
            </a:r>
          </a:p>
          <a:p>
            <a:r>
              <a:rPr lang="en-US" sz="2000" b="1" dirty="0"/>
              <a:t>- Before class</a:t>
            </a:r>
          </a:p>
          <a:p>
            <a:r>
              <a:rPr lang="en-US" sz="2000" b="1" dirty="0"/>
              <a:t>- Participation points</a:t>
            </a:r>
          </a:p>
          <a:p>
            <a:r>
              <a:rPr lang="en-US" sz="2000" b="1" dirty="0"/>
              <a:t>- Unlock PPs in Canvas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926E0A9-07F9-4EE3-A944-1462A2963E09}"/>
              </a:ext>
            </a:extLst>
          </p:cNvPr>
          <p:cNvSpPr txBox="1"/>
          <p:nvPr/>
        </p:nvSpPr>
        <p:spPr>
          <a:xfrm>
            <a:off x="1073357" y="5003097"/>
            <a:ext cx="269986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Practice Programs</a:t>
            </a:r>
          </a:p>
          <a:p>
            <a:r>
              <a:rPr lang="en-US" b="1" dirty="0"/>
              <a:t>- More/Simple programs</a:t>
            </a:r>
          </a:p>
          <a:p>
            <a:r>
              <a:rPr lang="en-US" b="1" dirty="0"/>
              <a:t>- Paired programming</a:t>
            </a:r>
          </a:p>
          <a:p>
            <a:r>
              <a:rPr lang="en-US" b="1" dirty="0">
                <a:solidFill>
                  <a:schemeClr val="accent1"/>
                </a:solidFill>
              </a:rPr>
              <a:t>- In </a:t>
            </a:r>
            <a:r>
              <a:rPr lang="en-US" b="1" dirty="0" err="1">
                <a:solidFill>
                  <a:schemeClr val="accent1"/>
                </a:solidFill>
              </a:rPr>
              <a:t>zyBooks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zyLabs</a:t>
            </a:r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- Graded automatically </a:t>
            </a:r>
          </a:p>
          <a:p>
            <a:r>
              <a:rPr lang="en-US" b="1" dirty="0">
                <a:solidFill>
                  <a:schemeClr val="accent1"/>
                </a:solidFill>
              </a:rPr>
              <a:t>  (participation points)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86BBA983-38D7-49B7-B932-44EDE5BD1A84}"/>
              </a:ext>
            </a:extLst>
          </p:cNvPr>
          <p:cNvSpPr/>
          <p:nvPr/>
        </p:nvSpPr>
        <p:spPr>
          <a:xfrm>
            <a:off x="4748253" y="4994349"/>
            <a:ext cx="2736056" cy="17777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635C693-7D09-477F-89EE-45EA020F9BB3}"/>
              </a:ext>
            </a:extLst>
          </p:cNvPr>
          <p:cNvSpPr txBox="1"/>
          <p:nvPr/>
        </p:nvSpPr>
        <p:spPr>
          <a:xfrm>
            <a:off x="4746068" y="5020353"/>
            <a:ext cx="269986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Practice Programs</a:t>
            </a:r>
          </a:p>
          <a:p>
            <a:r>
              <a:rPr lang="en-US" b="1" dirty="0"/>
              <a:t>- Often ran out of time</a:t>
            </a:r>
          </a:p>
          <a:p>
            <a:r>
              <a:rPr lang="en-US" b="1" dirty="0"/>
              <a:t>- In breakout rooms w/      </a:t>
            </a:r>
          </a:p>
          <a:p>
            <a:r>
              <a:rPr lang="en-US" b="1" dirty="0"/>
              <a:t>  partner</a:t>
            </a:r>
          </a:p>
          <a:p>
            <a:r>
              <a:rPr lang="en-US" sz="2000" b="1" dirty="0"/>
              <a:t>- Solo</a:t>
            </a:r>
            <a:r>
              <a:rPr lang="en-US" b="1" dirty="0"/>
              <a:t> after class</a:t>
            </a:r>
            <a:endParaRPr lang="en-US" sz="2000" b="1" dirty="0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300A2EF6-3728-43EA-A4D6-5CB981FA3331}"/>
              </a:ext>
            </a:extLst>
          </p:cNvPr>
          <p:cNvSpPr/>
          <p:nvPr/>
        </p:nvSpPr>
        <p:spPr>
          <a:xfrm>
            <a:off x="8431997" y="4994706"/>
            <a:ext cx="2736056" cy="179973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FD381BF-DC12-496A-8686-811871A2337C}"/>
              </a:ext>
            </a:extLst>
          </p:cNvPr>
          <p:cNvSpPr txBox="1"/>
          <p:nvPr/>
        </p:nvSpPr>
        <p:spPr>
          <a:xfrm>
            <a:off x="8500931" y="5001870"/>
            <a:ext cx="269986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Practice Programs</a:t>
            </a:r>
          </a:p>
          <a:p>
            <a:r>
              <a:rPr lang="en-US" b="1" dirty="0"/>
              <a:t>- In breakout rooms w/   </a:t>
            </a:r>
          </a:p>
          <a:p>
            <a:r>
              <a:rPr lang="en-US" b="1" dirty="0"/>
              <a:t>  screen sharing</a:t>
            </a:r>
          </a:p>
          <a:p>
            <a:r>
              <a:rPr lang="en-US" b="1" dirty="0"/>
              <a:t>- Paired programming</a:t>
            </a:r>
          </a:p>
          <a:p>
            <a:r>
              <a:rPr lang="en-US" b="1" dirty="0"/>
              <a:t>- Announce switch partner</a:t>
            </a:r>
          </a:p>
          <a:p>
            <a:r>
              <a:rPr lang="en-US" b="1" dirty="0"/>
              <a:t>- Students request help</a:t>
            </a:r>
          </a:p>
        </p:txBody>
      </p:sp>
      <p:pic>
        <p:nvPicPr>
          <p:cNvPr id="60" name="Graphic 59" descr="Stopwatch">
            <a:extLst>
              <a:ext uri="{FF2B5EF4-FFF2-40B4-BE49-F238E27FC236}">
                <a16:creationId xmlns:a16="http://schemas.microsoft.com/office/drawing/2014/main" id="{CD98FEBD-A9C1-431A-BF36-488AAAFB3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11206" y="5508344"/>
            <a:ext cx="651498" cy="651498"/>
          </a:xfrm>
          <a:prstGeom prst="rect">
            <a:avLst/>
          </a:prstGeom>
        </p:spPr>
      </p:pic>
      <p:pic>
        <p:nvPicPr>
          <p:cNvPr id="62" name="Graphic 61" descr="Stopwatch">
            <a:extLst>
              <a:ext uri="{FF2B5EF4-FFF2-40B4-BE49-F238E27FC236}">
                <a16:creationId xmlns:a16="http://schemas.microsoft.com/office/drawing/2014/main" id="{01EA6ECB-6BFF-4A8A-AFCF-DDF091C778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18065" y="5857068"/>
            <a:ext cx="651498" cy="651498"/>
          </a:xfrm>
          <a:prstGeom prst="rect">
            <a:avLst/>
          </a:prstGeom>
        </p:spPr>
      </p:pic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6876C07-EFB0-436B-BBFA-CA6FD99DD80F}"/>
              </a:ext>
            </a:extLst>
          </p:cNvPr>
          <p:cNvCxnSpPr>
            <a:cxnSpLocks/>
          </p:cNvCxnSpPr>
          <p:nvPr/>
        </p:nvCxnSpPr>
        <p:spPr>
          <a:xfrm>
            <a:off x="790569" y="2770897"/>
            <a:ext cx="341329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F83A897-DE87-432B-B307-E1B3550838EB}"/>
              </a:ext>
            </a:extLst>
          </p:cNvPr>
          <p:cNvCxnSpPr>
            <a:cxnSpLocks/>
          </p:cNvCxnSpPr>
          <p:nvPr/>
        </p:nvCxnSpPr>
        <p:spPr>
          <a:xfrm>
            <a:off x="4409632" y="3151373"/>
            <a:ext cx="341329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8BB306B-ABC5-47E3-9308-57295CE727AA}"/>
              </a:ext>
            </a:extLst>
          </p:cNvPr>
          <p:cNvCxnSpPr>
            <a:cxnSpLocks/>
          </p:cNvCxnSpPr>
          <p:nvPr/>
        </p:nvCxnSpPr>
        <p:spPr>
          <a:xfrm>
            <a:off x="8222504" y="4925240"/>
            <a:ext cx="341329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59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97B71-D8BB-47AF-846B-33686C606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2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EE 2450 - Learning Activities to Engage Students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EAE4747-4C6D-422A-9ACC-97C7C25A18F7}"/>
              </a:ext>
            </a:extLst>
          </p:cNvPr>
          <p:cNvSpPr/>
          <p:nvPr/>
        </p:nvSpPr>
        <p:spPr>
          <a:xfrm>
            <a:off x="1042988" y="1628772"/>
            <a:ext cx="2736056" cy="146446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08DD99B-E896-4030-AC14-7FE571D31625}"/>
              </a:ext>
            </a:extLst>
          </p:cNvPr>
          <p:cNvSpPr/>
          <p:nvPr/>
        </p:nvSpPr>
        <p:spPr>
          <a:xfrm>
            <a:off x="8398671" y="1649011"/>
            <a:ext cx="2736056" cy="14644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7E04CA-001E-4F69-91EC-623CC60D205A}"/>
              </a:ext>
            </a:extLst>
          </p:cNvPr>
          <p:cNvSpPr/>
          <p:nvPr/>
        </p:nvSpPr>
        <p:spPr>
          <a:xfrm>
            <a:off x="4727972" y="1628771"/>
            <a:ext cx="2736056" cy="146446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C9CACAC-5EA7-4397-A502-7BAE2E884C92}"/>
              </a:ext>
            </a:extLst>
          </p:cNvPr>
          <p:cNvSpPr/>
          <p:nvPr/>
        </p:nvSpPr>
        <p:spPr>
          <a:xfrm>
            <a:off x="1047748" y="4948986"/>
            <a:ext cx="2736056" cy="18161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1B8FB14-F61B-429F-A3A0-F8950DF0EBF1}"/>
              </a:ext>
            </a:extLst>
          </p:cNvPr>
          <p:cNvSpPr txBox="1"/>
          <p:nvPr/>
        </p:nvSpPr>
        <p:spPr>
          <a:xfrm>
            <a:off x="1042988" y="1095105"/>
            <a:ext cx="2964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/>
              <a:t>Before</a:t>
            </a:r>
            <a:r>
              <a:rPr lang="en-US" sz="2800" b="1" u="sng" dirty="0"/>
              <a:t> – In Person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4D9151-E5D7-4694-BB78-7E0606367239}"/>
              </a:ext>
            </a:extLst>
          </p:cNvPr>
          <p:cNvSpPr txBox="1"/>
          <p:nvPr/>
        </p:nvSpPr>
        <p:spPr>
          <a:xfrm>
            <a:off x="4836791" y="1079826"/>
            <a:ext cx="2964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/>
              <a:t>After</a:t>
            </a:r>
            <a:r>
              <a:rPr lang="en-US" sz="2800" b="1" u="sng" dirty="0"/>
              <a:t> – Remote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E75126B-6771-4F18-A4B0-D82BA4025FD6}"/>
              </a:ext>
            </a:extLst>
          </p:cNvPr>
          <p:cNvSpPr txBox="1"/>
          <p:nvPr/>
        </p:nvSpPr>
        <p:spPr>
          <a:xfrm>
            <a:off x="8471531" y="1105185"/>
            <a:ext cx="2964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Planned Remote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2AC6C0-E434-40BF-951D-632241F3EFC2}"/>
              </a:ext>
            </a:extLst>
          </p:cNvPr>
          <p:cNvSpPr txBox="1"/>
          <p:nvPr/>
        </p:nvSpPr>
        <p:spPr>
          <a:xfrm>
            <a:off x="1165860" y="1691640"/>
            <a:ext cx="24917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Note Taking</a:t>
            </a:r>
          </a:p>
          <a:p>
            <a:r>
              <a:rPr lang="en-US" sz="2000" b="1" dirty="0"/>
              <a:t>- Cornell Notes</a:t>
            </a:r>
          </a:p>
          <a:p>
            <a:r>
              <a:rPr lang="en-US" sz="2000" b="1" dirty="0"/>
              <a:t>- Notes from reading</a:t>
            </a:r>
          </a:p>
          <a:p>
            <a:r>
              <a:rPr lang="en-US" sz="2000" b="1" dirty="0"/>
              <a:t>- Review w/ partner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C4FB46-86D5-4D4A-9FCD-FBA6A986A57B}"/>
              </a:ext>
            </a:extLst>
          </p:cNvPr>
          <p:cNvSpPr txBox="1"/>
          <p:nvPr/>
        </p:nvSpPr>
        <p:spPr>
          <a:xfrm>
            <a:off x="4813931" y="1729740"/>
            <a:ext cx="2493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Note Taking</a:t>
            </a:r>
          </a:p>
          <a:p>
            <a:r>
              <a:rPr lang="en-US" sz="2400" b="1" dirty="0"/>
              <a:t>- </a:t>
            </a:r>
            <a:r>
              <a:rPr lang="en-US" sz="2000" b="1" dirty="0"/>
              <a:t>Wasn’t discussed</a:t>
            </a:r>
            <a:endParaRPr lang="en-US" sz="2400" b="1" dirty="0"/>
          </a:p>
          <a:p>
            <a:r>
              <a:rPr lang="en-US" sz="2000" b="1" dirty="0"/>
              <a:t>-  No follow through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1CE3730-7FD9-4435-A854-638C5A53A378}"/>
              </a:ext>
            </a:extLst>
          </p:cNvPr>
          <p:cNvSpPr txBox="1"/>
          <p:nvPr/>
        </p:nvSpPr>
        <p:spPr>
          <a:xfrm>
            <a:off x="8437241" y="1684880"/>
            <a:ext cx="25584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Note Taking</a:t>
            </a:r>
          </a:p>
          <a:p>
            <a:r>
              <a:rPr lang="en-US" sz="2000" b="1" dirty="0"/>
              <a:t>- 5 Methods (Video)</a:t>
            </a:r>
          </a:p>
          <a:p>
            <a:r>
              <a:rPr lang="en-US" sz="2000" b="1" dirty="0"/>
              <a:t>- Discussion Board   </a:t>
            </a:r>
          </a:p>
          <a:p>
            <a:r>
              <a:rPr lang="en-US" sz="2000" b="1" dirty="0"/>
              <a:t>  Activity (3/semester)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6360159-FB5A-4F01-9BF0-51B504C095A6}"/>
              </a:ext>
            </a:extLst>
          </p:cNvPr>
          <p:cNvGrpSpPr/>
          <p:nvPr/>
        </p:nvGrpSpPr>
        <p:grpSpPr>
          <a:xfrm rot="1571040">
            <a:off x="10576533" y="1332071"/>
            <a:ext cx="1731652" cy="1464469"/>
            <a:chOff x="10927080" y="998220"/>
            <a:chExt cx="1247755" cy="982980"/>
          </a:xfrm>
        </p:grpSpPr>
        <p:sp>
          <p:nvSpPr>
            <p:cNvPr id="31" name="Star: 5 Points 30">
              <a:extLst>
                <a:ext uri="{FF2B5EF4-FFF2-40B4-BE49-F238E27FC236}">
                  <a16:creationId xmlns:a16="http://schemas.microsoft.com/office/drawing/2014/main" id="{18E2672C-CDD5-4183-9297-56F8859166BE}"/>
                </a:ext>
              </a:extLst>
            </p:cNvPr>
            <p:cNvSpPr/>
            <p:nvPr/>
          </p:nvSpPr>
          <p:spPr>
            <a:xfrm>
              <a:off x="10927080" y="998220"/>
              <a:ext cx="1142290" cy="982980"/>
            </a:xfrm>
            <a:prstGeom prst="star5">
              <a:avLst>
                <a:gd name="adj" fmla="val 28223"/>
                <a:gd name="hf" fmla="val 105146"/>
                <a:gd name="vf" fmla="val 110557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AFDEB49-62EB-4B4E-846A-EFE57E53DD7E}"/>
                </a:ext>
              </a:extLst>
            </p:cNvPr>
            <p:cNvSpPr txBox="1"/>
            <p:nvPr/>
          </p:nvSpPr>
          <p:spPr>
            <a:xfrm>
              <a:off x="11101848" y="1299420"/>
              <a:ext cx="1072987" cy="475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Mulligan</a:t>
              </a:r>
            </a:p>
            <a:p>
              <a:r>
                <a:rPr lang="en-US" sz="1600" b="1" dirty="0"/>
                <a:t> </a:t>
              </a:r>
              <a:r>
                <a:rPr lang="en-US" b="1" dirty="0"/>
                <a:t>Gift Card</a:t>
              </a:r>
              <a:endParaRPr lang="en-US" sz="1600" b="1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1C979BF-27ED-4FC8-AE89-9BE4814B56DB}"/>
              </a:ext>
            </a:extLst>
          </p:cNvPr>
          <p:cNvGrpSpPr/>
          <p:nvPr/>
        </p:nvGrpSpPr>
        <p:grpSpPr>
          <a:xfrm>
            <a:off x="1052509" y="3194660"/>
            <a:ext cx="2736056" cy="1754326"/>
            <a:chOff x="1052509" y="3194660"/>
            <a:chExt cx="2736056" cy="1754326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A96450CB-4922-4E8D-BDE2-11BCAE123D2D}"/>
                </a:ext>
              </a:extLst>
            </p:cNvPr>
            <p:cNvSpPr/>
            <p:nvPr/>
          </p:nvSpPr>
          <p:spPr>
            <a:xfrm>
              <a:off x="1052509" y="3200401"/>
              <a:ext cx="2736056" cy="165973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13A1216-DD80-4912-A602-A381B71F6C55}"/>
                </a:ext>
              </a:extLst>
            </p:cNvPr>
            <p:cNvSpPr txBox="1"/>
            <p:nvPr/>
          </p:nvSpPr>
          <p:spPr>
            <a:xfrm>
              <a:off x="1171336" y="3194660"/>
              <a:ext cx="259818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Board Quiz</a:t>
              </a:r>
            </a:p>
            <a:p>
              <a:r>
                <a:rPr lang="en-US" sz="2000" b="1" dirty="0">
                  <a:solidFill>
                    <a:schemeClr val="accent1"/>
                  </a:solidFill>
                </a:rPr>
                <a:t>- Concept review</a:t>
              </a:r>
            </a:p>
            <a:p>
              <a:r>
                <a:rPr lang="en-US" sz="2000" b="1" dirty="0"/>
                <a:t>- On small whiteboard</a:t>
              </a:r>
            </a:p>
            <a:p>
              <a:r>
                <a:rPr lang="en-US" sz="2000" b="1" dirty="0"/>
                <a:t>- With partner</a:t>
              </a:r>
            </a:p>
            <a:p>
              <a:r>
                <a:rPr lang="en-US" sz="2000" b="1" dirty="0">
                  <a:solidFill>
                    <a:schemeClr val="accent1"/>
                  </a:solidFill>
                </a:rPr>
                <a:t>- Participation points</a:t>
              </a:r>
            </a:p>
          </p:txBody>
        </p:sp>
      </p:grp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CDFA279-141A-44C9-8C7F-4F2001526E32}"/>
              </a:ext>
            </a:extLst>
          </p:cNvPr>
          <p:cNvSpPr/>
          <p:nvPr/>
        </p:nvSpPr>
        <p:spPr>
          <a:xfrm>
            <a:off x="4748253" y="3211287"/>
            <a:ext cx="2736056" cy="165973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ADC985-4EE4-4FA2-A5C7-590990E62A3E}"/>
              </a:ext>
            </a:extLst>
          </p:cNvPr>
          <p:cNvSpPr txBox="1"/>
          <p:nvPr/>
        </p:nvSpPr>
        <p:spPr>
          <a:xfrm>
            <a:off x="4796906" y="3192685"/>
            <a:ext cx="25981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Board Quiz</a:t>
            </a:r>
          </a:p>
          <a:p>
            <a:r>
              <a:rPr lang="en-US" sz="2000" b="1" dirty="0"/>
              <a:t>- Breakout rooms w/Google Doc (tried Canvas Collaborations)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8C3F5F75-096B-4CE4-828C-6DC294D19676}"/>
              </a:ext>
            </a:extLst>
          </p:cNvPr>
          <p:cNvSpPr/>
          <p:nvPr/>
        </p:nvSpPr>
        <p:spPr>
          <a:xfrm>
            <a:off x="8438649" y="3214157"/>
            <a:ext cx="2736056" cy="165973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8D35E76-4445-475C-8BA5-C2917FA28DDE}"/>
              </a:ext>
            </a:extLst>
          </p:cNvPr>
          <p:cNvSpPr txBox="1"/>
          <p:nvPr/>
        </p:nvSpPr>
        <p:spPr>
          <a:xfrm>
            <a:off x="8500931" y="3223096"/>
            <a:ext cx="25981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Canvas Practice Quiz</a:t>
            </a:r>
          </a:p>
          <a:p>
            <a:r>
              <a:rPr lang="en-US" sz="2000" b="1" dirty="0"/>
              <a:t>- Concept review</a:t>
            </a:r>
          </a:p>
          <a:p>
            <a:r>
              <a:rPr lang="en-US" sz="2000" b="1" dirty="0"/>
              <a:t>- Before class</a:t>
            </a:r>
          </a:p>
          <a:p>
            <a:r>
              <a:rPr lang="en-US" sz="2000" b="1" dirty="0"/>
              <a:t>- Participation points</a:t>
            </a:r>
          </a:p>
          <a:p>
            <a:r>
              <a:rPr lang="en-US" sz="2000" b="1" dirty="0"/>
              <a:t>- Unlock PPs in Canvas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86BBA983-38D7-49B7-B932-44EDE5BD1A84}"/>
              </a:ext>
            </a:extLst>
          </p:cNvPr>
          <p:cNvSpPr/>
          <p:nvPr/>
        </p:nvSpPr>
        <p:spPr>
          <a:xfrm>
            <a:off x="4748253" y="4994349"/>
            <a:ext cx="2736056" cy="17777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635C693-7D09-477F-89EE-45EA020F9BB3}"/>
              </a:ext>
            </a:extLst>
          </p:cNvPr>
          <p:cNvSpPr txBox="1"/>
          <p:nvPr/>
        </p:nvSpPr>
        <p:spPr>
          <a:xfrm>
            <a:off x="4746068" y="5020353"/>
            <a:ext cx="269986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Practice Programs</a:t>
            </a:r>
          </a:p>
          <a:p>
            <a:r>
              <a:rPr lang="en-US" b="1" dirty="0"/>
              <a:t>- Often ran out of </a:t>
            </a:r>
            <a:r>
              <a:rPr lang="en-US" b="1" dirty="0" err="1"/>
              <a:t>tirme</a:t>
            </a:r>
            <a:endParaRPr lang="en-US" b="1" dirty="0"/>
          </a:p>
          <a:p>
            <a:r>
              <a:rPr lang="en-US" b="1" dirty="0"/>
              <a:t>- In breakout rooms w/      </a:t>
            </a:r>
          </a:p>
          <a:p>
            <a:r>
              <a:rPr lang="en-US" b="1" dirty="0"/>
              <a:t>  partner</a:t>
            </a:r>
          </a:p>
          <a:p>
            <a:r>
              <a:rPr lang="en-US" sz="2000" b="1" dirty="0"/>
              <a:t>- Solo</a:t>
            </a:r>
            <a:r>
              <a:rPr lang="en-US" b="1" dirty="0"/>
              <a:t> after class</a:t>
            </a:r>
            <a:endParaRPr lang="en-US" sz="2000" b="1" dirty="0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300A2EF6-3728-43EA-A4D6-5CB981FA3331}"/>
              </a:ext>
            </a:extLst>
          </p:cNvPr>
          <p:cNvSpPr/>
          <p:nvPr/>
        </p:nvSpPr>
        <p:spPr>
          <a:xfrm>
            <a:off x="8431997" y="4994706"/>
            <a:ext cx="2736056" cy="179973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FD381BF-DC12-496A-8686-811871A2337C}"/>
              </a:ext>
            </a:extLst>
          </p:cNvPr>
          <p:cNvSpPr txBox="1"/>
          <p:nvPr/>
        </p:nvSpPr>
        <p:spPr>
          <a:xfrm>
            <a:off x="8500931" y="5001870"/>
            <a:ext cx="269986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Practice Programs</a:t>
            </a:r>
          </a:p>
          <a:p>
            <a:r>
              <a:rPr lang="en-US" b="1" dirty="0"/>
              <a:t>- In breakout rooms w/   </a:t>
            </a:r>
          </a:p>
          <a:p>
            <a:r>
              <a:rPr lang="en-US" b="1" dirty="0"/>
              <a:t>  screen sharing</a:t>
            </a:r>
          </a:p>
          <a:p>
            <a:r>
              <a:rPr lang="en-US" b="1" dirty="0"/>
              <a:t>- Paired programming</a:t>
            </a:r>
          </a:p>
          <a:p>
            <a:r>
              <a:rPr lang="en-US" b="1" dirty="0"/>
              <a:t>- Announce switch partner</a:t>
            </a:r>
          </a:p>
          <a:p>
            <a:r>
              <a:rPr lang="en-US" b="1" dirty="0"/>
              <a:t>- Students request help</a:t>
            </a:r>
          </a:p>
        </p:txBody>
      </p:sp>
      <p:pic>
        <p:nvPicPr>
          <p:cNvPr id="60" name="Graphic 59" descr="Stopwatch">
            <a:extLst>
              <a:ext uri="{FF2B5EF4-FFF2-40B4-BE49-F238E27FC236}">
                <a16:creationId xmlns:a16="http://schemas.microsoft.com/office/drawing/2014/main" id="{CD98FEBD-A9C1-431A-BF36-488AAAFB3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11206" y="5508344"/>
            <a:ext cx="651498" cy="651498"/>
          </a:xfrm>
          <a:prstGeom prst="rect">
            <a:avLst/>
          </a:prstGeom>
        </p:spPr>
      </p:pic>
      <p:pic>
        <p:nvPicPr>
          <p:cNvPr id="62" name="Graphic 61" descr="Stopwatch">
            <a:extLst>
              <a:ext uri="{FF2B5EF4-FFF2-40B4-BE49-F238E27FC236}">
                <a16:creationId xmlns:a16="http://schemas.microsoft.com/office/drawing/2014/main" id="{01EA6ECB-6BFF-4A8A-AFCF-DDF091C778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18065" y="5857068"/>
            <a:ext cx="651498" cy="651498"/>
          </a:xfrm>
          <a:prstGeom prst="rect">
            <a:avLst/>
          </a:prstGeom>
        </p:spPr>
      </p:pic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6876C07-EFB0-436B-BBFA-CA6FD99DD80F}"/>
              </a:ext>
            </a:extLst>
          </p:cNvPr>
          <p:cNvCxnSpPr>
            <a:cxnSpLocks/>
          </p:cNvCxnSpPr>
          <p:nvPr/>
        </p:nvCxnSpPr>
        <p:spPr>
          <a:xfrm>
            <a:off x="790569" y="2770897"/>
            <a:ext cx="341329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F83A897-DE87-432B-B307-E1B3550838EB}"/>
              </a:ext>
            </a:extLst>
          </p:cNvPr>
          <p:cNvCxnSpPr>
            <a:cxnSpLocks/>
          </p:cNvCxnSpPr>
          <p:nvPr/>
        </p:nvCxnSpPr>
        <p:spPr>
          <a:xfrm>
            <a:off x="4409632" y="3151373"/>
            <a:ext cx="341329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8BB306B-ABC5-47E3-9308-57295CE727AA}"/>
              </a:ext>
            </a:extLst>
          </p:cNvPr>
          <p:cNvCxnSpPr>
            <a:cxnSpLocks/>
          </p:cNvCxnSpPr>
          <p:nvPr/>
        </p:nvCxnSpPr>
        <p:spPr>
          <a:xfrm>
            <a:off x="8222504" y="4925240"/>
            <a:ext cx="341329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row: Right 2">
            <a:extLst>
              <a:ext uri="{FF2B5EF4-FFF2-40B4-BE49-F238E27FC236}">
                <a16:creationId xmlns:a16="http://schemas.microsoft.com/office/drawing/2014/main" id="{B75E04F8-191E-44F8-8C5E-9DB8022F23B9}"/>
              </a:ext>
            </a:extLst>
          </p:cNvPr>
          <p:cNvSpPr/>
          <p:nvPr/>
        </p:nvSpPr>
        <p:spPr>
          <a:xfrm rot="1498903">
            <a:off x="5958339" y="4393504"/>
            <a:ext cx="2629015" cy="17519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Flexibility – offer out of class option </a:t>
            </a:r>
            <a:r>
              <a:rPr lang="en-US" sz="2000" b="1" i="1" dirty="0"/>
              <a:t>(student survey)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403FE8-5608-49DF-B0B0-C3225E1B0574}"/>
              </a:ext>
            </a:extLst>
          </p:cNvPr>
          <p:cNvSpPr txBox="1"/>
          <p:nvPr/>
        </p:nvSpPr>
        <p:spPr>
          <a:xfrm>
            <a:off x="1073357" y="5003097"/>
            <a:ext cx="269986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Practice Programs</a:t>
            </a:r>
          </a:p>
          <a:p>
            <a:r>
              <a:rPr lang="en-US" b="1" dirty="0"/>
              <a:t>- More/Simple programs</a:t>
            </a:r>
          </a:p>
          <a:p>
            <a:r>
              <a:rPr lang="en-US" b="1" dirty="0"/>
              <a:t>- Paired programming</a:t>
            </a:r>
          </a:p>
          <a:p>
            <a:r>
              <a:rPr lang="en-US" b="1" dirty="0">
                <a:solidFill>
                  <a:schemeClr val="accent1"/>
                </a:solidFill>
              </a:rPr>
              <a:t>- In </a:t>
            </a:r>
            <a:r>
              <a:rPr lang="en-US" b="1" dirty="0" err="1">
                <a:solidFill>
                  <a:schemeClr val="accent1"/>
                </a:solidFill>
              </a:rPr>
              <a:t>zyBooks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zyLabs</a:t>
            </a:r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- Graded automatically </a:t>
            </a:r>
          </a:p>
          <a:p>
            <a:r>
              <a:rPr lang="en-US" b="1" dirty="0">
                <a:solidFill>
                  <a:schemeClr val="accent1"/>
                </a:solidFill>
              </a:rPr>
              <a:t>  (participation points)</a:t>
            </a:r>
          </a:p>
        </p:txBody>
      </p:sp>
    </p:spTree>
    <p:extLst>
      <p:ext uri="{BB962C8B-B14F-4D97-AF65-F5344CB8AC3E}">
        <p14:creationId xmlns:p14="http://schemas.microsoft.com/office/powerpoint/2010/main" val="291296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590</Words>
  <Application>Microsoft Macintosh PowerPoint</Application>
  <PresentationFormat>Widescreen</PresentationFormat>
  <Paragraphs>154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EE 2450 - Learning Activities to Engage Students</vt:lpstr>
      <vt:lpstr>EE 2450 - Learning Activities to Engage Students</vt:lpstr>
      <vt:lpstr>EE 2450 - Learning Activities to Engage Students</vt:lpstr>
      <vt:lpstr>EE 2450 - Learning Activities to Engage Students</vt:lpstr>
      <vt:lpstr>EE 2450 - Learning Activities to Engage Students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Warter-Perez, Nancy</dc:creator>
  <cp:lastModifiedBy>Bowen, Corin</cp:lastModifiedBy>
  <cp:revision>13</cp:revision>
  <dcterms:created xsi:type="dcterms:W3CDTF">2020-07-27T01:18:06Z</dcterms:created>
  <dcterms:modified xsi:type="dcterms:W3CDTF">2022-08-03T21:12:22Z</dcterms:modified>
</cp:coreProperties>
</file>