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684" r:id="rId2"/>
    <p:sldId id="685" r:id="rId3"/>
    <p:sldId id="686" r:id="rId4"/>
    <p:sldId id="70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E59E"/>
    <a:srgbClr val="9FD191"/>
    <a:srgbClr val="A9E596"/>
    <a:srgbClr val="0084EE"/>
    <a:srgbClr val="0A30FF"/>
    <a:srgbClr val="FF0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6834"/>
    <p:restoredTop sz="94694"/>
  </p:normalViewPr>
  <p:slideViewPr>
    <p:cSldViewPr>
      <p:cViewPr varScale="1">
        <p:scale>
          <a:sx n="121" d="100"/>
          <a:sy n="121" d="100"/>
        </p:scale>
        <p:origin x="118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B3B54-57C6-ED41-BBE5-657CB6933F67}" type="datetimeFigureOut">
              <a:rPr lang="en-US" smtClean="0"/>
              <a:t>7/18/22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560C2-4EC5-0847-9330-37E76253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48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5940" y="697737"/>
            <a:ext cx="80721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D2523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9293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D2523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D2523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365760"/>
          </a:xfrm>
          <a:custGeom>
            <a:avLst/>
            <a:gdLst/>
            <a:ahLst/>
            <a:cxnLst/>
            <a:rect l="l" t="t" r="r" b="b"/>
            <a:pathLst>
              <a:path w="9144000" h="365760">
                <a:moveTo>
                  <a:pt x="0" y="365760"/>
                </a:moveTo>
                <a:lnTo>
                  <a:pt x="9144000" y="365760"/>
                </a:lnTo>
                <a:lnTo>
                  <a:pt x="9144000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697737"/>
            <a:ext cx="687006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D2523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2431284"/>
            <a:ext cx="7865745" cy="25234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9293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49580"/>
            <a:ext cx="9144000" cy="6408420"/>
          </a:xfrm>
          <a:custGeom>
            <a:avLst/>
            <a:gdLst/>
            <a:ahLst/>
            <a:cxnLst/>
            <a:rect l="l" t="t" r="r" b="b"/>
            <a:pathLst>
              <a:path w="9144000" h="6408420">
                <a:moveTo>
                  <a:pt x="0" y="6408419"/>
                </a:moveTo>
                <a:lnTo>
                  <a:pt x="9144000" y="6408419"/>
                </a:lnTo>
                <a:lnTo>
                  <a:pt x="9144000" y="0"/>
                </a:lnTo>
                <a:lnTo>
                  <a:pt x="0" y="0"/>
                </a:lnTo>
                <a:lnTo>
                  <a:pt x="0" y="6408419"/>
                </a:lnTo>
                <a:close/>
              </a:path>
            </a:pathLst>
          </a:custGeom>
          <a:solidFill>
            <a:srgbClr val="D252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65759"/>
            <a:ext cx="9144000" cy="83820"/>
          </a:xfrm>
          <a:custGeom>
            <a:avLst/>
            <a:gdLst/>
            <a:ahLst/>
            <a:cxnLst/>
            <a:rect l="l" t="t" r="r" b="b"/>
            <a:pathLst>
              <a:path w="9144000" h="83820">
                <a:moveTo>
                  <a:pt x="0" y="83819"/>
                </a:moveTo>
                <a:lnTo>
                  <a:pt x="9144000" y="83819"/>
                </a:lnTo>
                <a:lnTo>
                  <a:pt x="914400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365760"/>
          </a:xfrm>
          <a:custGeom>
            <a:avLst/>
            <a:gdLst/>
            <a:ahLst/>
            <a:cxnLst/>
            <a:rect l="l" t="t" r="r" b="b"/>
            <a:pathLst>
              <a:path w="9144000" h="365760">
                <a:moveTo>
                  <a:pt x="0" y="365760"/>
                </a:moveTo>
                <a:lnTo>
                  <a:pt x="9144000" y="365760"/>
                </a:lnTo>
                <a:lnTo>
                  <a:pt x="9144000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2281" y="4600194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23"/>
                </a:lnTo>
              </a:path>
            </a:pathLst>
          </a:custGeom>
          <a:ln w="19812">
            <a:solidFill>
              <a:srgbClr val="F3F1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38200" y="3394841"/>
            <a:ext cx="6818884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4800" spc="-105" dirty="0">
                <a:solidFill>
                  <a:srgbClr val="F3F1DC"/>
                </a:solidFill>
              </a:rPr>
              <a:t>Topic 15</a:t>
            </a:r>
            <a:br>
              <a:rPr lang="en-US" sz="4800" spc="-90" dirty="0">
                <a:solidFill>
                  <a:srgbClr val="F3F1DC"/>
                </a:solidFill>
              </a:rPr>
            </a:br>
            <a:br>
              <a:rPr lang="en-US" sz="4800" spc="-90" dirty="0">
                <a:solidFill>
                  <a:srgbClr val="F3F1DC"/>
                </a:solidFill>
              </a:rPr>
            </a:br>
            <a:r>
              <a:rPr lang="en-US" sz="4800" spc="-90" dirty="0">
                <a:solidFill>
                  <a:srgbClr val="F3F1DC"/>
                </a:solidFill>
              </a:rPr>
              <a:t>Gauss-Jordan Method</a:t>
            </a:r>
            <a:endParaRPr sz="4800" dirty="0"/>
          </a:p>
        </p:txBody>
      </p:sp>
      <p:sp>
        <p:nvSpPr>
          <p:cNvPr id="7" name="object 7"/>
          <p:cNvSpPr txBox="1"/>
          <p:nvPr/>
        </p:nvSpPr>
        <p:spPr>
          <a:xfrm>
            <a:off x="9224010" y="57404"/>
            <a:ext cx="1250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61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6562" y="3399282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23"/>
                </a:lnTo>
              </a:path>
            </a:pathLst>
          </a:custGeom>
          <a:ln w="19812">
            <a:solidFill>
              <a:srgbClr val="D25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6562" y="2839923"/>
            <a:ext cx="7770875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3200" spc="-80" dirty="0"/>
              <a:t>SOLVING SYTEMS  OF LINEAR EQUATIONS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43592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241617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95" dirty="0"/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7215" y="1371600"/>
            <a:ext cx="7989570" cy="3718967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46075" indent="-238125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SzPct val="85416"/>
              <a:buChar char="•"/>
              <a:tabLst>
                <a:tab pos="469900" algn="l"/>
              </a:tabLst>
            </a:pPr>
            <a:r>
              <a:rPr lang="en-US" sz="2400" spc="-5" dirty="0">
                <a:solidFill>
                  <a:srgbClr val="292934"/>
                </a:solidFill>
                <a:latin typeface="Arial"/>
                <a:cs typeface="Arial"/>
              </a:rPr>
              <a:t>Describe how the Gauss-Jordan method generalizes the elimination method</a:t>
            </a:r>
            <a:endParaRPr sz="2400" dirty="0">
              <a:latin typeface="Arial"/>
              <a:cs typeface="Arial"/>
            </a:endParaRPr>
          </a:p>
          <a:p>
            <a:pPr marL="346075" indent="-23812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Char char="•"/>
              <a:tabLst>
                <a:tab pos="469900" algn="l"/>
              </a:tabLst>
            </a:pPr>
            <a:r>
              <a:rPr lang="en-US" sz="2400" dirty="0">
                <a:solidFill>
                  <a:srgbClr val="292934"/>
                </a:solidFill>
                <a:latin typeface="Arial"/>
                <a:cs typeface="Arial"/>
              </a:rPr>
              <a:t>Interpret the notation for steps in the process</a:t>
            </a:r>
            <a:endParaRPr sz="2400" dirty="0">
              <a:latin typeface="Arial"/>
              <a:cs typeface="Arial"/>
            </a:endParaRPr>
          </a:p>
          <a:p>
            <a:pPr marL="346075" indent="-23812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Char char="•"/>
              <a:tabLst>
                <a:tab pos="469900" algn="l"/>
              </a:tabLst>
            </a:pPr>
            <a:r>
              <a:rPr lang="en-US" sz="2400" spc="-5" dirty="0">
                <a:solidFill>
                  <a:srgbClr val="292934"/>
                </a:solidFill>
                <a:latin typeface="Arial"/>
                <a:cs typeface="Arial"/>
              </a:rPr>
              <a:t>Interpret the final augmented matrix to determine the number of solutions to the system</a:t>
            </a:r>
            <a:endParaRPr sz="2400" dirty="0">
              <a:latin typeface="Arial"/>
              <a:cs typeface="Arial"/>
            </a:endParaRPr>
          </a:p>
          <a:p>
            <a:pPr marL="346075" indent="-23812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Char char="•"/>
              <a:tabLst>
                <a:tab pos="469900" algn="l"/>
              </a:tabLst>
            </a:pPr>
            <a:r>
              <a:rPr lang="en-US" sz="2400" spc="-5" dirty="0">
                <a:solidFill>
                  <a:srgbClr val="292934"/>
                </a:solidFill>
                <a:latin typeface="Arial"/>
                <a:cs typeface="Arial"/>
              </a:rPr>
              <a:t>Use the final augmented matrix to write the solution(s) to the system</a:t>
            </a:r>
          </a:p>
          <a:p>
            <a:pPr marL="346075" indent="-23812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Char char="•"/>
              <a:tabLst>
                <a:tab pos="469900" algn="l"/>
              </a:tabLst>
            </a:pPr>
            <a:r>
              <a:rPr lang="en-US" sz="2400" spc="-5" dirty="0">
                <a:solidFill>
                  <a:srgbClr val="292934"/>
                </a:solidFill>
                <a:latin typeface="Arial"/>
                <a:cs typeface="Arial"/>
              </a:rPr>
              <a:t>Write both general and specific solutions in the case of infinitely many solutions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24010" y="57404"/>
            <a:ext cx="1250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9732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37E2-8A22-4F4C-A17D-5C3116D6F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40" y="697737"/>
            <a:ext cx="6870065" cy="492443"/>
          </a:xfrm>
        </p:spPr>
        <p:txBody>
          <a:bodyPr/>
          <a:lstStyle/>
          <a:p>
            <a:r>
              <a:rPr lang="en-US" sz="3200" b="1" dirty="0"/>
              <a:t>Summary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71C3B7-E569-1B4C-903D-9964119F3F91}"/>
              </a:ext>
            </a:extLst>
          </p:cNvPr>
          <p:cNvSpPr txBox="1"/>
          <p:nvPr/>
        </p:nvSpPr>
        <p:spPr>
          <a:xfrm>
            <a:off x="609600" y="1447800"/>
            <a:ext cx="79248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Gauss-Jordan algorithm that converts the matrix on the left side of the augmented matrix. At the end of the process, there are three possibilities: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 </a:t>
            </a:r>
            <a:r>
              <a:rPr lang="en-US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identity matrix</a:t>
            </a:r>
            <a:r>
              <a:rPr lang="en-US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(ones on diagonal, zeros elsewhere)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 the left of the bar, which means we have a 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unique solution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which can be read off from the right column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row with zeros on the left of the bar, and a </a:t>
            </a:r>
            <a:r>
              <a:rPr lang="en-US" sz="20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non-zero</a:t>
            </a:r>
            <a:r>
              <a:rPr lang="en-US" sz="2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value on the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right side, which means there is 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solution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because this row produces an equation that is not true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row with </a:t>
            </a:r>
            <a:r>
              <a:rPr lang="en-US" sz="20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zeros, which means that there is at least one free variable, leading to 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infinitely many solutions.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Selecting </a:t>
            </a:r>
            <a:r>
              <a:rPr lang="en-US" sz="2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value(s)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the free variable(s) leads to a specific solution. </a:t>
            </a:r>
          </a:p>
        </p:txBody>
      </p:sp>
    </p:spTree>
    <p:extLst>
      <p:ext uri="{BB962C8B-B14F-4D97-AF65-F5344CB8AC3E}">
        <p14:creationId xmlns:p14="http://schemas.microsoft.com/office/powerpoint/2010/main" val="999438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1738</TotalTime>
  <Words>215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Symbol</vt:lpstr>
      <vt:lpstr>Office Theme</vt:lpstr>
      <vt:lpstr>Topic 15  Gauss-Jordan Method</vt:lpstr>
      <vt:lpstr>SOLVING SYTEMS  OF LINEAR EQUATIONS</vt:lpstr>
      <vt:lpstr>Objectives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NSS Faculty Day Spring 2015</dc:title>
  <dc:creator>Porter, Edith</dc:creator>
  <cp:lastModifiedBy>Heubach, Silvia</cp:lastModifiedBy>
  <cp:revision>54</cp:revision>
  <cp:lastPrinted>2021-10-24T13:25:52Z</cp:lastPrinted>
  <dcterms:created xsi:type="dcterms:W3CDTF">2020-03-19T06:31:33Z</dcterms:created>
  <dcterms:modified xsi:type="dcterms:W3CDTF">2022-07-18T19:37:18Z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2020-03-19T00:00:00Z</vt:filetime>
  </property>
</Properties>
</file>